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4"/>
  </p:notesMasterIdLst>
  <p:sldIdLst>
    <p:sldId id="257" r:id="rId5"/>
    <p:sldId id="280" r:id="rId6"/>
    <p:sldId id="285" r:id="rId7"/>
    <p:sldId id="286" r:id="rId8"/>
    <p:sldId id="283" r:id="rId9"/>
    <p:sldId id="259" r:id="rId10"/>
    <p:sldId id="284" r:id="rId11"/>
    <p:sldId id="288" r:id="rId12"/>
    <p:sldId id="289" r:id="rId13"/>
    <p:sldId id="290" r:id="rId14"/>
    <p:sldId id="260" r:id="rId15"/>
    <p:sldId id="261" r:id="rId16"/>
    <p:sldId id="262" r:id="rId17"/>
    <p:sldId id="291" r:id="rId18"/>
    <p:sldId id="292" r:id="rId19"/>
    <p:sldId id="287" r:id="rId20"/>
    <p:sldId id="275" r:id="rId21"/>
    <p:sldId id="276" r:id="rId22"/>
    <p:sldId id="281" r:id="rId23"/>
  </p:sldIdLst>
  <p:sldSz cx="20104100" cy="11309350"/>
  <p:notesSz cx="20104100" cy="11309350"/>
  <p:embeddedFontLst>
    <p:embeddedFont>
      <p:font typeface="Montserrat ExtraBold" panose="020B0604020202020204" charset="0"/>
      <p:bold r:id="rId25"/>
      <p:bold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Montserrat Light" panose="020B060402020202020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66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35B9E-4A54-4CCB-833E-6B6DD297D6EB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583CD-1C36-44EE-8FAD-84C74564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8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83CD-1C36-44EE-8FAD-84C7456404B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21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83CD-1C36-44EE-8FAD-84C7456404B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076" y="9439611"/>
            <a:ext cx="3693160" cy="700405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1057130"/>
            <a:ext cx="3245974" cy="272241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4303094"/>
            <a:ext cx="3245974" cy="272243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4353" y="7549068"/>
            <a:ext cx="3245974" cy="27224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.senai.br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3097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8205438" y="10826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1">
            <a:extLst>
              <a:ext uri="{FF2B5EF4-FFF2-40B4-BE49-F238E27FC236}">
                <a16:creationId xmlns:a16="http://schemas.microsoft.com/office/drawing/2014/main" id="{D8BD82D5-A550-4101-9014-D9B228B48993}"/>
              </a:ext>
            </a:extLst>
          </p:cNvPr>
          <p:cNvSpPr txBox="1">
            <a:spLocks/>
          </p:cNvSpPr>
          <p:nvPr/>
        </p:nvSpPr>
        <p:spPr>
          <a:xfrm>
            <a:off x="5022850" y="5055045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ctr">
              <a:lnSpc>
                <a:spcPts val="5940"/>
              </a:lnSpc>
              <a:spcBef>
                <a:spcPts val="95"/>
              </a:spcBef>
            </a:pPr>
            <a:r>
              <a:rPr lang="pt-BR" sz="5400" b="1" kern="0" dirty="0">
                <a:solidFill>
                  <a:srgbClr val="000000"/>
                </a:solidFill>
                <a:latin typeface="Montserrat"/>
                <a:cs typeface="Montserrat"/>
              </a:rPr>
              <a:t>Lógica de Programação</a:t>
            </a:r>
          </a:p>
        </p:txBody>
      </p:sp>
      <p:grpSp>
        <p:nvGrpSpPr>
          <p:cNvPr id="71" name="object 2">
            <a:extLst>
              <a:ext uri="{FF2B5EF4-FFF2-40B4-BE49-F238E27FC236}">
                <a16:creationId xmlns:a16="http://schemas.microsoft.com/office/drawing/2014/main" id="{BE94BC4F-572A-41C7-8068-A33FE1E735CF}"/>
              </a:ext>
            </a:extLst>
          </p:cNvPr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76" name="object 3">
              <a:extLst>
                <a:ext uri="{FF2B5EF4-FFF2-40B4-BE49-F238E27FC236}">
                  <a16:creationId xmlns:a16="http://schemas.microsoft.com/office/drawing/2014/main" id="{852885E7-F573-4AB9-86CC-00FD0CE79DC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77" name="object 4">
              <a:extLst>
                <a:ext uri="{FF2B5EF4-FFF2-40B4-BE49-F238E27FC236}">
                  <a16:creationId xmlns:a16="http://schemas.microsoft.com/office/drawing/2014/main" id="{31A2F23D-094A-476F-83D9-92BE5F9730E0}"/>
                </a:ext>
              </a:extLst>
            </p:cNvPr>
            <p:cNvSpPr/>
            <p:nvPr/>
          </p:nvSpPr>
          <p:spPr>
            <a:xfrm>
              <a:off x="6806190" y="2196647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5">
              <a:extLst>
                <a:ext uri="{FF2B5EF4-FFF2-40B4-BE49-F238E27FC236}">
                  <a16:creationId xmlns:a16="http://schemas.microsoft.com/office/drawing/2014/main" id="{9CC2259E-7781-4A71-9B24-3A7100BB0773}"/>
                </a:ext>
              </a:extLst>
            </p:cNvPr>
            <p:cNvSpPr/>
            <p:nvPr/>
          </p:nvSpPr>
          <p:spPr>
            <a:xfrm>
              <a:off x="6806069" y="2403500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6">
              <a:extLst>
                <a:ext uri="{FF2B5EF4-FFF2-40B4-BE49-F238E27FC236}">
                  <a16:creationId xmlns:a16="http://schemas.microsoft.com/office/drawing/2014/main" id="{CF14374E-7FF0-4FF7-B205-FD6213496F01}"/>
                </a:ext>
              </a:extLst>
            </p:cNvPr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Retângulo 79">
            <a:extLst>
              <a:ext uri="{FF2B5EF4-FFF2-40B4-BE49-F238E27FC236}">
                <a16:creationId xmlns:a16="http://schemas.microsoft.com/office/drawing/2014/main" id="{26B54276-A2A9-40B8-8194-C997BD117D8D}"/>
              </a:ext>
            </a:extLst>
          </p:cNvPr>
          <p:cNvSpPr/>
          <p:nvPr/>
        </p:nvSpPr>
        <p:spPr>
          <a:xfrm>
            <a:off x="0" y="7891662"/>
            <a:ext cx="20104099" cy="11079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6600" b="1" spc="-15" dirty="0">
                <a:solidFill>
                  <a:srgbClr val="FFFFFF"/>
                </a:solidFill>
                <a:latin typeface="Montserrat ExtraBold" panose="020B0604020202020204" charset="0"/>
                <a:cs typeface="Montserrat ExtraBold" panose="020B0604020202020204" charset="0"/>
              </a:rPr>
              <a:t>PHP - Introdução</a:t>
            </a:r>
            <a:endParaRPr lang="pt-BR" sz="6600" dirty="0">
              <a:latin typeface="Montserrat ExtraBold" panose="020B0604020202020204" charset="0"/>
              <a:cs typeface="Montserrat ExtraBold" panose="020B0604020202020204" charset="0"/>
            </a:endParaRP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0EC6AFF2-7206-400E-99AD-2AFE2604A930}"/>
              </a:ext>
            </a:extLst>
          </p:cNvPr>
          <p:cNvSpPr/>
          <p:nvPr/>
        </p:nvSpPr>
        <p:spPr>
          <a:xfrm>
            <a:off x="0" y="6457880"/>
            <a:ext cx="20104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spc="-15" dirty="0">
                <a:solidFill>
                  <a:srgbClr val="FFFFFF"/>
                </a:solidFill>
                <a:latin typeface="Montserrat" panose="020B0604020202020204" charset="0"/>
                <a:cs typeface="Montserrat ExtraBold"/>
              </a:rPr>
              <a:t>Desenvolvimento de Sistemas</a:t>
            </a:r>
            <a:endParaRPr lang="pt-BR" sz="4400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1126582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XAMPP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8FF345FD-6CDB-4082-BC5A-A42DD7440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10" b="46534"/>
          <a:stretch/>
        </p:blipFill>
        <p:spPr>
          <a:xfrm>
            <a:off x="2076590" y="3254928"/>
            <a:ext cx="14911083" cy="6360300"/>
          </a:xfrm>
          <a:prstGeom prst="rect">
            <a:avLst/>
          </a:prstGeom>
        </p:spPr>
      </p:pic>
      <p:sp>
        <p:nvSpPr>
          <p:cNvPr id="78" name="object 71">
            <a:extLst>
              <a:ext uri="{FF2B5EF4-FFF2-40B4-BE49-F238E27FC236}">
                <a16:creationId xmlns:a16="http://schemas.microsoft.com/office/drawing/2014/main" id="{D6743124-741A-4286-A663-932E4051A4CB}"/>
              </a:ext>
            </a:extLst>
          </p:cNvPr>
          <p:cNvSpPr txBox="1">
            <a:spLocks/>
          </p:cNvSpPr>
          <p:nvPr/>
        </p:nvSpPr>
        <p:spPr>
          <a:xfrm>
            <a:off x="1770838" y="2418575"/>
            <a:ext cx="17024752" cy="6810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Pasta padrão nessa configuração: C:\XAMPP\htdocs</a:t>
            </a:r>
          </a:p>
        </p:txBody>
      </p:sp>
      <p:sp>
        <p:nvSpPr>
          <p:cNvPr id="80" name="object 71">
            <a:extLst>
              <a:ext uri="{FF2B5EF4-FFF2-40B4-BE49-F238E27FC236}">
                <a16:creationId xmlns:a16="http://schemas.microsoft.com/office/drawing/2014/main" id="{DC4A36EE-8ED4-471D-9525-C5A2EE41597C}"/>
              </a:ext>
            </a:extLst>
          </p:cNvPr>
          <p:cNvSpPr txBox="1">
            <a:spLocks/>
          </p:cNvSpPr>
          <p:nvPr/>
        </p:nvSpPr>
        <p:spPr>
          <a:xfrm>
            <a:off x="1770837" y="9860843"/>
            <a:ext cx="17024752" cy="6810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Criar pastas e arquivos 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php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 dentro dessa pasta.</a:t>
            </a:r>
          </a:p>
        </p:txBody>
      </p:sp>
    </p:spTree>
    <p:extLst>
      <p:ext uri="{BB962C8B-B14F-4D97-AF65-F5344CB8AC3E}">
        <p14:creationId xmlns:p14="http://schemas.microsoft.com/office/powerpoint/2010/main" val="49124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601674" y="977585"/>
            <a:ext cx="10600384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Sintaxe geral do PHP</a:t>
            </a: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30DEE7B-51C2-422C-82E4-D11663721487}"/>
              </a:ext>
            </a:extLst>
          </p:cNvPr>
          <p:cNvSpPr txBox="1">
            <a:spLocks/>
          </p:cNvSpPr>
          <p:nvPr/>
        </p:nvSpPr>
        <p:spPr>
          <a:xfrm>
            <a:off x="1608024" y="1946490"/>
            <a:ext cx="17972882" cy="91448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2800" b="1" kern="0" dirty="0" err="1">
                <a:solidFill>
                  <a:srgbClr val="000000"/>
                </a:solidFill>
                <a:latin typeface="Montserrat"/>
                <a:cs typeface="Montserrat"/>
              </a:rPr>
              <a:t>Tag</a:t>
            </a:r>
            <a:r>
              <a:rPr lang="pt-BR" sz="2800" b="1" kern="0" dirty="0">
                <a:solidFill>
                  <a:srgbClr val="000000"/>
                </a:solidFill>
                <a:latin typeface="Montserrat"/>
                <a:cs typeface="Montserrat"/>
              </a:rPr>
              <a:t> de abertura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&lt;?php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endParaRPr lang="pt-BR" sz="28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2800" b="1" kern="0" dirty="0">
                <a:solidFill>
                  <a:srgbClr val="000000"/>
                </a:solidFill>
                <a:latin typeface="Montserrat"/>
                <a:cs typeface="Montserrat"/>
              </a:rPr>
              <a:t>Comentários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// de uma linha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/* sequência de comentários */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endParaRPr lang="pt-BR" sz="28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2800" b="1" kern="0" dirty="0">
                <a:solidFill>
                  <a:srgbClr val="000000"/>
                </a:solidFill>
                <a:latin typeface="Montserrat"/>
                <a:cs typeface="Montserrat"/>
              </a:rPr>
              <a:t>Comando de saída para tela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echo “alguma coisa”;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endParaRPr lang="pt-BR" sz="28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2800" b="1" kern="0" dirty="0" err="1">
                <a:solidFill>
                  <a:srgbClr val="000000"/>
                </a:solidFill>
                <a:latin typeface="Montserrat"/>
                <a:cs typeface="Montserrat"/>
              </a:rPr>
              <a:t>Tag</a:t>
            </a:r>
            <a:r>
              <a:rPr lang="pt-BR" sz="2800" b="1" kern="0" dirty="0">
                <a:solidFill>
                  <a:srgbClr val="000000"/>
                </a:solidFill>
                <a:latin typeface="Montserrat"/>
                <a:cs typeface="Montserrat"/>
              </a:rPr>
              <a:t> de fechamento (usada ao mesclar PHP com HTML)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?&gt;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FE922C-7065-41E4-B848-84230857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785" y="5392683"/>
            <a:ext cx="11315378" cy="325154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B57190B-0087-409C-9BE8-BF728A8C8275}"/>
              </a:ext>
            </a:extLst>
          </p:cNvPr>
          <p:cNvSpPr txBox="1"/>
          <p:nvPr/>
        </p:nvSpPr>
        <p:spPr>
          <a:xfrm>
            <a:off x="7713664" y="4818198"/>
            <a:ext cx="6412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Na pasta </a:t>
            </a:r>
            <a:r>
              <a:rPr lang="pt-BR" sz="2400" b="1" dirty="0"/>
              <a:t>PHP\Aula1 </a:t>
            </a:r>
            <a:r>
              <a:rPr lang="pt-BR" sz="2400" dirty="0"/>
              <a:t>criar o arquivo exemplo1.php</a:t>
            </a:r>
          </a:p>
        </p:txBody>
      </p:sp>
    </p:spTree>
    <p:extLst>
      <p:ext uri="{BB962C8B-B14F-4D97-AF65-F5344CB8AC3E}">
        <p14:creationId xmlns:p14="http://schemas.microsoft.com/office/powerpoint/2010/main" val="64991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50" y="975182"/>
            <a:ext cx="10600384" cy="76880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Estrutura de um programa PHP</a:t>
            </a: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30DEE7B-51C2-422C-82E4-D11663721487}"/>
              </a:ext>
            </a:extLst>
          </p:cNvPr>
          <p:cNvSpPr txBox="1">
            <a:spLocks/>
          </p:cNvSpPr>
          <p:nvPr/>
        </p:nvSpPr>
        <p:spPr>
          <a:xfrm>
            <a:off x="1764297" y="2267175"/>
            <a:ext cx="10990273" cy="758034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698500" indent="-685800" algn="just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Arquivos com código PHP</a:t>
            </a:r>
          </a:p>
          <a:p>
            <a:pPr marL="698500" indent="-685800" algn="just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pt-BR" sz="32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698500" indent="-685800" algn="just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Arquivos com código PHP e 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tags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 HTML</a:t>
            </a:r>
          </a:p>
          <a:p>
            <a:pPr marL="698500" indent="-685800" algn="just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pt-BR" sz="32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698500" indent="-685800" algn="just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Todo script PHP existente na página HTM deve ficar entre as 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tags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 </a:t>
            </a:r>
            <a:r>
              <a:rPr lang="pt-BR" sz="3200" b="1" kern="0" dirty="0">
                <a:solidFill>
                  <a:schemeClr val="accent2"/>
                </a:solidFill>
                <a:latin typeface="Montserrat"/>
                <a:cs typeface="Montserrat"/>
              </a:rPr>
              <a:t>&lt;?php 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e </a:t>
            </a:r>
            <a:r>
              <a:rPr lang="pt-BR" sz="3200" b="1" kern="0" dirty="0">
                <a:solidFill>
                  <a:schemeClr val="accent2"/>
                </a:solidFill>
                <a:latin typeface="Montserrat"/>
                <a:cs typeface="Montserrat"/>
              </a:rPr>
              <a:t>?&gt;</a:t>
            </a:r>
          </a:p>
          <a:p>
            <a:pPr marL="698500" indent="-685800" algn="just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pt-BR" sz="32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698500" indent="-685800" algn="just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Todas as linhas de programação entre as 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tags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 </a:t>
            </a:r>
            <a:r>
              <a:rPr lang="pt-BR" sz="3200" b="1" kern="0" dirty="0">
                <a:solidFill>
                  <a:schemeClr val="accent2"/>
                </a:solidFill>
                <a:latin typeface="Montserrat"/>
                <a:cs typeface="Montserrat"/>
              </a:rPr>
              <a:t>devem terminar 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com </a:t>
            </a:r>
            <a:r>
              <a:rPr lang="pt-BR" sz="3200" b="1" kern="0" dirty="0">
                <a:solidFill>
                  <a:srgbClr val="000000"/>
                </a:solidFill>
                <a:latin typeface="Montserrat"/>
                <a:cs typeface="Montserrat"/>
              </a:rPr>
              <a:t>; (ponto e vírgula)</a:t>
            </a:r>
          </a:p>
          <a:p>
            <a:pPr marL="698500" indent="-685800" algn="just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pt-BR" sz="3200" b="1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pic>
        <p:nvPicPr>
          <p:cNvPr id="4" name="Gráfico 4" descr="Rota (dois pinos em um caminho) estrutura de tópicos">
            <a:extLst>
              <a:ext uri="{FF2B5EF4-FFF2-40B4-BE49-F238E27FC236}">
                <a16:creationId xmlns:a16="http://schemas.microsoft.com/office/drawing/2014/main" id="{5E4B7F86-717A-7865-D665-3F3EB6C24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414658" y="3915395"/>
            <a:ext cx="3925145" cy="39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49" y="975182"/>
            <a:ext cx="1272539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Arquivo somente com código PHP</a:t>
            </a: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30DEE7B-51C2-422C-82E4-D11663721487}"/>
              </a:ext>
            </a:extLst>
          </p:cNvPr>
          <p:cNvSpPr txBox="1">
            <a:spLocks/>
          </p:cNvSpPr>
          <p:nvPr/>
        </p:nvSpPr>
        <p:spPr>
          <a:xfrm>
            <a:off x="2195287" y="3552904"/>
            <a:ext cx="16299965" cy="45282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b="1" kern="0" dirty="0">
                <a:solidFill>
                  <a:srgbClr val="000000"/>
                </a:solidFill>
                <a:latin typeface="Montserrat"/>
                <a:cs typeface="Montserrat"/>
              </a:rPr>
              <a:t>Exemplo: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endParaRPr lang="pt-BR" sz="32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u="sng" kern="0" dirty="0">
                <a:solidFill>
                  <a:srgbClr val="000000"/>
                </a:solidFill>
                <a:latin typeface="Montserrat"/>
                <a:cs typeface="Montserrat"/>
              </a:rPr>
              <a:t>&lt;?php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$local = “SENAI.”;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echo “&lt;p&gt;Aprendendo PHP no $local&lt;/p&gt;”;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?&gt;</a:t>
            </a:r>
            <a:endParaRPr lang="pt-BR" sz="3200" u="sng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4E75046B-034B-4624-8CB3-A82E73960F93}"/>
              </a:ext>
            </a:extLst>
          </p:cNvPr>
          <p:cNvSpPr txBox="1"/>
          <p:nvPr/>
        </p:nvSpPr>
        <p:spPr>
          <a:xfrm>
            <a:off x="2195287" y="4583510"/>
            <a:ext cx="14190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Na pasta </a:t>
            </a:r>
            <a:r>
              <a:rPr lang="pt-BR" sz="2400" b="1" dirty="0"/>
              <a:t>PHP\Aula1 </a:t>
            </a:r>
            <a:r>
              <a:rPr lang="pt-BR" sz="2400" dirty="0"/>
              <a:t>criar o arquivo exemplo2.php | Copiar esse conteúdo do slide e colar no arquivo do </a:t>
            </a:r>
            <a:r>
              <a:rPr lang="pt-BR" sz="2400" dirty="0" err="1"/>
              <a:t>VSCode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1292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49" y="975182"/>
            <a:ext cx="1272539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Espaço em branco e quebra de linha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6B24BED-709F-483E-9F98-19968A81FF59}"/>
              </a:ext>
            </a:extLst>
          </p:cNvPr>
          <p:cNvSpPr txBox="1"/>
          <p:nvPr/>
        </p:nvSpPr>
        <p:spPr>
          <a:xfrm>
            <a:off x="1365250" y="1762001"/>
            <a:ext cx="13322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Montserrat" panose="020B0604020202020204" charset="0"/>
              </a:rPr>
              <a:t>Também é possível escrever &amp;#160; para forçar a colocação de um espaço em branco.</a:t>
            </a:r>
          </a:p>
          <a:p>
            <a:endParaRPr lang="pt-BR" sz="2400" dirty="0">
              <a:latin typeface="Montserrat" panose="020B060402020202020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0C50E0-D341-4148-8FCD-6A62EDAC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957" y="3901508"/>
            <a:ext cx="15110047" cy="6126976"/>
          </a:xfrm>
          <a:prstGeom prst="rect">
            <a:avLst/>
          </a:prstGeom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17902B1F-D0FA-478E-84C0-36B98F22544C}"/>
              </a:ext>
            </a:extLst>
          </p:cNvPr>
          <p:cNvSpPr txBox="1"/>
          <p:nvPr/>
        </p:nvSpPr>
        <p:spPr>
          <a:xfrm>
            <a:off x="2115957" y="3353185"/>
            <a:ext cx="661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Na pasta </a:t>
            </a:r>
            <a:r>
              <a:rPr lang="pt-BR" sz="2400" b="1" dirty="0"/>
              <a:t>PHP\Aula1 </a:t>
            </a:r>
            <a:r>
              <a:rPr lang="pt-BR" sz="2400" dirty="0"/>
              <a:t>criar o arquivo exemplo3.php</a:t>
            </a:r>
          </a:p>
        </p:txBody>
      </p:sp>
    </p:spTree>
    <p:extLst>
      <p:ext uri="{BB962C8B-B14F-4D97-AF65-F5344CB8AC3E}">
        <p14:creationId xmlns:p14="http://schemas.microsoft.com/office/powerpoint/2010/main" val="352560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49" y="975182"/>
            <a:ext cx="1272539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Espaço em branco e quebra de linha</a:t>
            </a: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30DEE7B-51C2-422C-82E4-D11663721487}"/>
              </a:ext>
            </a:extLst>
          </p:cNvPr>
          <p:cNvSpPr txBox="1">
            <a:spLocks/>
          </p:cNvSpPr>
          <p:nvPr/>
        </p:nvSpPr>
        <p:spPr>
          <a:xfrm>
            <a:off x="1998387" y="4089569"/>
            <a:ext cx="16299965" cy="29508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O caractere &amp;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nbsp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; "Non-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breaking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 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space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" apesar de não ser visualizado pelo leitor tem uma função importante em HTML. Como o nome do caractere diz "espaço sem quebra" é utilizado para: Preencher um espaço vazio (sem conteúdo) de uma 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tag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 HTML. </a:t>
            </a:r>
          </a:p>
        </p:txBody>
      </p:sp>
    </p:spTree>
    <p:extLst>
      <p:ext uri="{BB962C8B-B14F-4D97-AF65-F5344CB8AC3E}">
        <p14:creationId xmlns:p14="http://schemas.microsoft.com/office/powerpoint/2010/main" val="2288712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49" y="975182"/>
            <a:ext cx="1272539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Arquivo mesclando PHP com HTML</a:t>
            </a: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30DEE7B-51C2-422C-82E4-D11663721487}"/>
              </a:ext>
            </a:extLst>
          </p:cNvPr>
          <p:cNvSpPr txBox="1">
            <a:spLocks/>
          </p:cNvSpPr>
          <p:nvPr/>
        </p:nvSpPr>
        <p:spPr>
          <a:xfrm>
            <a:off x="2201149" y="2382603"/>
            <a:ext cx="16299965" cy="76059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b="1" kern="0" dirty="0">
                <a:solidFill>
                  <a:srgbClr val="000000"/>
                </a:solidFill>
                <a:latin typeface="Montserrat"/>
                <a:cs typeface="Montserrat"/>
              </a:rPr>
              <a:t>Exemplo: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endParaRPr lang="pt-BR" sz="3200" b="1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&lt;body&gt;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&lt;h1&gt;HTML e PHP mesclados&lt;/h1&gt;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&lt;p&gt;Parágrafo HTML&lt;/p&gt;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&lt;?php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	$linguagem = “Linguagem PHP.”;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?&gt;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&lt;p&gt;Parágrafo mesclando HTML com &lt;?=$linguagem?&gt; &lt;/p&gt;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&lt;/body&gt;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F9FA6D87-6309-443A-8AD5-F82A3AEE1A45}"/>
              </a:ext>
            </a:extLst>
          </p:cNvPr>
          <p:cNvSpPr txBox="1"/>
          <p:nvPr/>
        </p:nvSpPr>
        <p:spPr>
          <a:xfrm>
            <a:off x="2115957" y="3353185"/>
            <a:ext cx="6458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Na pasta </a:t>
            </a:r>
            <a:r>
              <a:rPr lang="pt-BR" sz="2400" b="1" dirty="0"/>
              <a:t>PHP\Aula1 </a:t>
            </a:r>
            <a:r>
              <a:rPr lang="pt-BR" sz="2400" dirty="0"/>
              <a:t>criar o </a:t>
            </a:r>
            <a:r>
              <a:rPr lang="pt-BR" sz="2400"/>
              <a:t>arquivo exemplo4.</a:t>
            </a:r>
            <a:r>
              <a:rPr lang="pt-BR" sz="2400" dirty="0"/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2433562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49" y="975182"/>
            <a:ext cx="13411201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Programação</a:t>
            </a: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30DEE7B-51C2-422C-82E4-D11663721487}"/>
              </a:ext>
            </a:extLst>
          </p:cNvPr>
          <p:cNvSpPr txBox="1">
            <a:spLocks/>
          </p:cNvSpPr>
          <p:nvPr/>
        </p:nvSpPr>
        <p:spPr>
          <a:xfrm>
            <a:off x="1053352" y="3036496"/>
            <a:ext cx="7052132" cy="51356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469900" indent="-45720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É a codificação de um algoritmo em uma ou mais linguagens de programação.</a:t>
            </a:r>
          </a:p>
          <a:p>
            <a:pPr marL="469900" indent="-45720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É a arte da criação de um programa de computador, sendo um conjunto concreto de instruções (ações) para um computador desenvolver.</a:t>
            </a:r>
          </a:p>
          <a:p>
            <a:pPr marL="12700" algn="just">
              <a:lnSpc>
                <a:spcPct val="150000"/>
              </a:lnSpc>
              <a:spcBef>
                <a:spcPts val="95"/>
              </a:spcBef>
            </a:pPr>
            <a:endParaRPr lang="pt-BR" sz="280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C1C7F55-BE32-0E2B-2342-1735A1CB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032" y="3029675"/>
            <a:ext cx="8137373" cy="58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2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49" y="975182"/>
            <a:ext cx="13411201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Linguagem de Programação</a:t>
            </a:r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930DEE7B-51C2-422C-82E4-D11663721487}"/>
              </a:ext>
            </a:extLst>
          </p:cNvPr>
          <p:cNvSpPr txBox="1">
            <a:spLocks/>
          </p:cNvSpPr>
          <p:nvPr/>
        </p:nvSpPr>
        <p:spPr>
          <a:xfrm>
            <a:off x="1024258" y="3036496"/>
            <a:ext cx="17980398" cy="38686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469900" indent="-45720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Linguagem entendida pelo computador</a:t>
            </a:r>
          </a:p>
          <a:p>
            <a:pPr marL="469900" indent="-45720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É um método padronizado para expressar instruções para um computador</a:t>
            </a:r>
          </a:p>
          <a:p>
            <a:pPr marL="469900" indent="-45720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É um conjunto de regras sintáticas e semânticas usadas para definir um programa de computador</a:t>
            </a:r>
          </a:p>
          <a:p>
            <a:pPr marL="469900" indent="-457200" algn="just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pt-BR" sz="28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2700" algn="just">
              <a:lnSpc>
                <a:spcPct val="150000"/>
              </a:lnSpc>
              <a:spcBef>
                <a:spcPts val="95"/>
              </a:spcBef>
            </a:pPr>
            <a:r>
              <a:rPr lang="pt-BR" sz="2800" b="1" kern="0" dirty="0">
                <a:solidFill>
                  <a:srgbClr val="000000"/>
                </a:solidFill>
                <a:latin typeface="Montserrat"/>
                <a:cs typeface="Montserrat"/>
              </a:rPr>
              <a:t>Exemplos: </a:t>
            </a: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PHP, ASP, Java, Pascal, C, C++, Ruby, Python, </a:t>
            </a:r>
            <a:r>
              <a:rPr lang="pt-BR" sz="2800" kern="0" dirty="0" err="1">
                <a:solidFill>
                  <a:srgbClr val="000000"/>
                </a:solidFill>
                <a:latin typeface="Montserrat"/>
                <a:cs typeface="Montserrat"/>
              </a:rPr>
              <a:t>Cobol</a:t>
            </a:r>
            <a:r>
              <a:rPr lang="pt-BR" sz="2800" kern="0" dirty="0">
                <a:solidFill>
                  <a:srgbClr val="000000"/>
                </a:solidFill>
                <a:latin typeface="Montserrat"/>
                <a:cs typeface="Montserrat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65579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DDB8A-EDDA-48AE-8D9E-D357A0E4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2E40427F-6B93-4949-8261-AF9D59450C9F}"/>
              </a:ext>
            </a:extLst>
          </p:cNvPr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910EBBCE-17A7-4F4D-AA56-737B1BC14F4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100" cy="11308556"/>
            </a:xfrm>
            <a:prstGeom prst="rect">
              <a:avLst/>
            </a:prstGeom>
          </p:spPr>
        </p:pic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C7F412AC-4AE9-48DE-A2BC-E155A49B0272}"/>
                </a:ext>
              </a:extLst>
            </p:cNvPr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79F78B6-8DBB-447D-A410-7F3D788B8300}"/>
                </a:ext>
              </a:extLst>
            </p:cNvPr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6B46B354-6AE8-4919-B918-42CD4B316F98}"/>
              </a:ext>
            </a:extLst>
          </p:cNvPr>
          <p:cNvSpPr txBox="1">
            <a:spLocks/>
          </p:cNvSpPr>
          <p:nvPr/>
        </p:nvSpPr>
        <p:spPr>
          <a:xfrm>
            <a:off x="10235576" y="4635933"/>
            <a:ext cx="51149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2800" kern="0" spc="-25">
                <a:solidFill>
                  <a:srgbClr val="FFFFFF"/>
                </a:solidFill>
              </a:rPr>
              <a:t>DEPARTAMENTO</a:t>
            </a:r>
            <a:r>
              <a:rPr lang="pt-BR" sz="2800" kern="0" spc="-55">
                <a:solidFill>
                  <a:srgbClr val="FFFFFF"/>
                </a:solidFill>
              </a:rPr>
              <a:t> </a:t>
            </a:r>
            <a:r>
              <a:rPr lang="pt-BR" sz="2800" kern="0">
                <a:solidFill>
                  <a:srgbClr val="FFFFFF"/>
                </a:solidFill>
              </a:rPr>
              <a:t>REGIONAL</a:t>
            </a:r>
            <a:endParaRPr lang="pt-BR" sz="2800" kern="0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558C0DF-4B7F-44D8-B901-8FD15B0E00A5}"/>
              </a:ext>
            </a:extLst>
          </p:cNvPr>
          <p:cNvSpPr txBox="1"/>
          <p:nvPr/>
        </p:nvSpPr>
        <p:spPr>
          <a:xfrm>
            <a:off x="10231201" y="5107290"/>
            <a:ext cx="6974205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327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Montserrat ExtraBold"/>
                <a:cs typeface="Montserrat ExtraBold"/>
              </a:rPr>
              <a:t>DE</a:t>
            </a:r>
            <a:r>
              <a:rPr sz="2800" b="1" spc="-30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Montserrat ExtraBold"/>
                <a:cs typeface="Montserrat ExtraBold"/>
              </a:rPr>
              <a:t>SÃO</a:t>
            </a:r>
            <a:r>
              <a:rPr sz="2800" b="1" spc="-25" dirty="0">
                <a:solidFill>
                  <a:srgbClr val="FFFFFF"/>
                </a:solidFill>
                <a:latin typeface="Montserrat ExtraBold"/>
                <a:cs typeface="Montserrat ExtraBold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Montserrat ExtraBold"/>
                <a:cs typeface="Montserrat ExtraBold"/>
              </a:rPr>
              <a:t>PAULO</a:t>
            </a:r>
            <a:endParaRPr sz="2800" dirty="0">
              <a:latin typeface="Montserrat ExtraBold"/>
              <a:cs typeface="Montserrat ExtraBold"/>
            </a:endParaRPr>
          </a:p>
          <a:p>
            <a:pPr marL="12700">
              <a:lnSpc>
                <a:spcPts val="8009"/>
              </a:lnSpc>
            </a:pPr>
            <a:r>
              <a:rPr sz="6750" spc="-2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ww</a:t>
            </a:r>
            <a:r>
              <a:rPr sz="6750" spc="-22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w</a:t>
            </a:r>
            <a:r>
              <a:rPr sz="675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</a:t>
            </a:r>
            <a:r>
              <a:rPr sz="6750" spc="-100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p</a:t>
            </a:r>
            <a:r>
              <a:rPr sz="6750" spc="5" dirty="0">
                <a:solidFill>
                  <a:srgbClr val="FFFFFF"/>
                </a:solidFill>
                <a:latin typeface="Montserrat"/>
                <a:cs typeface="Montserrat"/>
                <a:hlinkClick r:id="rId3"/>
              </a:rPr>
              <a:t>.senai.br</a:t>
            </a:r>
            <a:endParaRPr sz="6750" dirty="0">
              <a:latin typeface="Montserrat"/>
              <a:cs typeface="Montserrat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F352E674-5993-4772-8596-15486563D926}"/>
              </a:ext>
            </a:extLst>
          </p:cNvPr>
          <p:cNvSpPr/>
          <p:nvPr/>
        </p:nvSpPr>
        <p:spPr>
          <a:xfrm>
            <a:off x="9201187" y="4154076"/>
            <a:ext cx="0" cy="3001010"/>
          </a:xfrm>
          <a:custGeom>
            <a:avLst/>
            <a:gdLst/>
            <a:ahLst/>
            <a:cxnLst/>
            <a:rect l="l" t="t" r="r" b="b"/>
            <a:pathLst>
              <a:path h="3001009">
                <a:moveTo>
                  <a:pt x="0" y="3000400"/>
                </a:moveTo>
                <a:lnTo>
                  <a:pt x="0" y="0"/>
                </a:lnTo>
              </a:path>
            </a:pathLst>
          </a:custGeom>
          <a:ln w="278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468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1126582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O que é o PHP</a:t>
            </a:r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307E48B6-BDF5-4D00-B80C-7C664D69E4E2}"/>
              </a:ext>
            </a:extLst>
          </p:cNvPr>
          <p:cNvSpPr txBox="1">
            <a:spLocks/>
          </p:cNvSpPr>
          <p:nvPr/>
        </p:nvSpPr>
        <p:spPr>
          <a:xfrm>
            <a:off x="1770838" y="2418575"/>
            <a:ext cx="17024752" cy="6810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Linguagem de programação para desenvolvimento de sites dinâmicos.</a:t>
            </a:r>
          </a:p>
        </p:txBody>
      </p:sp>
      <p:sp>
        <p:nvSpPr>
          <p:cNvPr id="78" name="object 71">
            <a:extLst>
              <a:ext uri="{FF2B5EF4-FFF2-40B4-BE49-F238E27FC236}">
                <a16:creationId xmlns:a16="http://schemas.microsoft.com/office/drawing/2014/main" id="{293D3AE2-D08F-42CE-A25F-B2F5663900D8}"/>
              </a:ext>
            </a:extLst>
          </p:cNvPr>
          <p:cNvSpPr txBox="1">
            <a:spLocks/>
          </p:cNvSpPr>
          <p:nvPr/>
        </p:nvSpPr>
        <p:spPr>
          <a:xfrm>
            <a:off x="3270250" y="7182036"/>
            <a:ext cx="8134350" cy="6810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ctr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Hipertext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 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Preprocessor</a:t>
            </a:r>
            <a:r>
              <a:rPr lang="pt-BR" sz="1800" kern="0" dirty="0">
                <a:solidFill>
                  <a:srgbClr val="000000"/>
                </a:solidFill>
                <a:latin typeface="Montserrat"/>
                <a:cs typeface="Montserrat"/>
              </a:rPr>
              <a:t>.</a:t>
            </a:r>
          </a:p>
        </p:txBody>
      </p:sp>
      <p:sp>
        <p:nvSpPr>
          <p:cNvPr id="80" name="object 71">
            <a:extLst>
              <a:ext uri="{FF2B5EF4-FFF2-40B4-BE49-F238E27FC236}">
                <a16:creationId xmlns:a16="http://schemas.microsoft.com/office/drawing/2014/main" id="{9F8E70EE-D26A-40D8-B9AE-F3784A493B5C}"/>
              </a:ext>
            </a:extLst>
          </p:cNvPr>
          <p:cNvSpPr txBox="1">
            <a:spLocks/>
          </p:cNvSpPr>
          <p:nvPr/>
        </p:nvSpPr>
        <p:spPr>
          <a:xfrm>
            <a:off x="1725889" y="8512929"/>
            <a:ext cx="16843805" cy="298934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469900" indent="-457200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Surgido em 1995</a:t>
            </a:r>
          </a:p>
          <a:p>
            <a:pPr marL="469900" indent="-457200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Totalmente voltada para a internet</a:t>
            </a:r>
          </a:p>
          <a:p>
            <a:pPr marL="469900" indent="-457200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Contém HTML em código mesclado.</a:t>
            </a:r>
          </a:p>
          <a:p>
            <a:pPr marL="469900" indent="-457200">
              <a:lnSpc>
                <a:spcPts val="594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pt-BR" sz="320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5B339F-7DDC-4D17-8D5B-A42B2041E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50" y="3880287"/>
            <a:ext cx="6457950" cy="34127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211BA8F-50D9-4B18-ABDB-4B035E78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801" y="3558946"/>
            <a:ext cx="6723870" cy="687864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</p:pic>
      <p:sp>
        <p:nvSpPr>
          <p:cNvPr id="79" name="object 71">
            <a:extLst>
              <a:ext uri="{FF2B5EF4-FFF2-40B4-BE49-F238E27FC236}">
                <a16:creationId xmlns:a16="http://schemas.microsoft.com/office/drawing/2014/main" id="{3B64137D-A6BF-4569-A080-88FB17DE2D26}"/>
              </a:ext>
            </a:extLst>
          </p:cNvPr>
          <p:cNvSpPr txBox="1">
            <a:spLocks/>
          </p:cNvSpPr>
          <p:nvPr/>
        </p:nvSpPr>
        <p:spPr>
          <a:xfrm>
            <a:off x="12280786" y="10215519"/>
            <a:ext cx="6723871" cy="64299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>
              <a:lnSpc>
                <a:spcPts val="5940"/>
              </a:lnSpc>
              <a:spcBef>
                <a:spcPts val="95"/>
              </a:spcBef>
            </a:pPr>
            <a:r>
              <a:rPr lang="pt-BR" sz="2000" kern="0" dirty="0">
                <a:solidFill>
                  <a:srgbClr val="000000"/>
                </a:solidFill>
                <a:latin typeface="Montserrat"/>
                <a:cs typeface="Montserrat"/>
              </a:rPr>
              <a:t>Fonte: Wikipédia</a:t>
            </a:r>
            <a:endParaRPr lang="pt-BR" sz="120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1219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1126582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Estrutura Cliente-Servidor</a:t>
            </a:r>
          </a:p>
        </p:txBody>
      </p:sp>
      <p:pic>
        <p:nvPicPr>
          <p:cNvPr id="1028" name="Picture 4" descr="Modelo cliente–servidor – Wikipédia, a enciclopédia livre">
            <a:extLst>
              <a:ext uri="{FF2B5EF4-FFF2-40B4-BE49-F238E27FC236}">
                <a16:creationId xmlns:a16="http://schemas.microsoft.com/office/drawing/2014/main" id="{3A23A7E1-1E21-499C-945D-ED36AB76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55" y="4152057"/>
            <a:ext cx="12679360" cy="61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bject 71">
            <a:extLst>
              <a:ext uri="{FF2B5EF4-FFF2-40B4-BE49-F238E27FC236}">
                <a16:creationId xmlns:a16="http://schemas.microsoft.com/office/drawing/2014/main" id="{E3ABB574-D828-493F-91C4-8E1341ED4A4C}"/>
              </a:ext>
            </a:extLst>
          </p:cNvPr>
          <p:cNvSpPr txBox="1">
            <a:spLocks/>
          </p:cNvSpPr>
          <p:nvPr/>
        </p:nvSpPr>
        <p:spPr>
          <a:xfrm>
            <a:off x="1770838" y="2418575"/>
            <a:ext cx="17024752" cy="6810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Sites estáticos.</a:t>
            </a:r>
          </a:p>
        </p:txBody>
      </p:sp>
      <p:pic>
        <p:nvPicPr>
          <p:cNvPr id="2052" name="Picture 4" descr="Servidor Apache – Wikipédia, a enciclopédia livre">
            <a:extLst>
              <a:ext uri="{FF2B5EF4-FFF2-40B4-BE49-F238E27FC236}">
                <a16:creationId xmlns:a16="http://schemas.microsoft.com/office/drawing/2014/main" id="{2BCE90A3-CB3A-4A18-A841-06E129A41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613" y="3399934"/>
            <a:ext cx="34671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39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1126582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Estrutura Cliente-Servidor</a:t>
            </a:r>
          </a:p>
        </p:txBody>
      </p:sp>
      <p:pic>
        <p:nvPicPr>
          <p:cNvPr id="1028" name="Picture 4" descr="Modelo cliente–servidor – Wikipédia, a enciclopédia livre">
            <a:extLst>
              <a:ext uri="{FF2B5EF4-FFF2-40B4-BE49-F238E27FC236}">
                <a16:creationId xmlns:a16="http://schemas.microsoft.com/office/drawing/2014/main" id="{3A23A7E1-1E21-499C-945D-ED36AB76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55" y="4152057"/>
            <a:ext cx="12679360" cy="61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bject 71">
            <a:extLst>
              <a:ext uri="{FF2B5EF4-FFF2-40B4-BE49-F238E27FC236}">
                <a16:creationId xmlns:a16="http://schemas.microsoft.com/office/drawing/2014/main" id="{E3ABB574-D828-493F-91C4-8E1341ED4A4C}"/>
              </a:ext>
            </a:extLst>
          </p:cNvPr>
          <p:cNvSpPr txBox="1">
            <a:spLocks/>
          </p:cNvSpPr>
          <p:nvPr/>
        </p:nvSpPr>
        <p:spPr>
          <a:xfrm>
            <a:off x="1770838" y="2418575"/>
            <a:ext cx="17024752" cy="68102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Sites 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dinamicos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.</a:t>
            </a:r>
          </a:p>
        </p:txBody>
      </p:sp>
      <p:pic>
        <p:nvPicPr>
          <p:cNvPr id="2050" name="Picture 2" descr="MySQL hospedado - Amazon RDS para MySQL - AWS">
            <a:extLst>
              <a:ext uri="{FF2B5EF4-FFF2-40B4-BE49-F238E27FC236}">
                <a16:creationId xmlns:a16="http://schemas.microsoft.com/office/drawing/2014/main" id="{17DB14E6-B4A1-4042-B964-48882F952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380" y="7871772"/>
            <a:ext cx="4638182" cy="23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Seta: Dobrada para Cima 2047">
            <a:extLst>
              <a:ext uri="{FF2B5EF4-FFF2-40B4-BE49-F238E27FC236}">
                <a16:creationId xmlns:a16="http://schemas.microsoft.com/office/drawing/2014/main" id="{A9910CD7-AEC5-4343-997F-0DB05452BF80}"/>
              </a:ext>
            </a:extLst>
          </p:cNvPr>
          <p:cNvSpPr/>
          <p:nvPr/>
        </p:nvSpPr>
        <p:spPr>
          <a:xfrm>
            <a:off x="14171511" y="6117014"/>
            <a:ext cx="2307852" cy="51603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9" name="Seta: de Cima para Baixo 2048">
            <a:extLst>
              <a:ext uri="{FF2B5EF4-FFF2-40B4-BE49-F238E27FC236}">
                <a16:creationId xmlns:a16="http://schemas.microsoft.com/office/drawing/2014/main" id="{959F454C-4707-4F97-9670-7CF1166B3439}"/>
              </a:ext>
            </a:extLst>
          </p:cNvPr>
          <p:cNvSpPr/>
          <p:nvPr/>
        </p:nvSpPr>
        <p:spPr>
          <a:xfrm>
            <a:off x="16917120" y="6117013"/>
            <a:ext cx="268520" cy="28879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Seta: Dobrada para Cima 80">
            <a:extLst>
              <a:ext uri="{FF2B5EF4-FFF2-40B4-BE49-F238E27FC236}">
                <a16:creationId xmlns:a16="http://schemas.microsoft.com/office/drawing/2014/main" id="{B5551A0A-8A2E-49FC-92EB-5843E502EF4D}"/>
              </a:ext>
            </a:extLst>
          </p:cNvPr>
          <p:cNvSpPr/>
          <p:nvPr/>
        </p:nvSpPr>
        <p:spPr>
          <a:xfrm rot="10800000">
            <a:off x="13729454" y="4931648"/>
            <a:ext cx="2307852" cy="466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41C8BF1D-7E40-4C47-9DB8-EAFC63E37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511" y="4008727"/>
            <a:ext cx="3839726" cy="2029124"/>
          </a:xfrm>
          <a:prstGeom prst="rect">
            <a:avLst/>
          </a:prstGeom>
        </p:spPr>
      </p:pic>
      <p:pic>
        <p:nvPicPr>
          <p:cNvPr id="79" name="Picture 4" descr="Servidor Apache – Wikipédia, a enciclopédia livre">
            <a:extLst>
              <a:ext uri="{FF2B5EF4-FFF2-40B4-BE49-F238E27FC236}">
                <a16:creationId xmlns:a16="http://schemas.microsoft.com/office/drawing/2014/main" id="{B9ACF333-696D-49C1-B759-927200C6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613" y="3399934"/>
            <a:ext cx="34671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26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8325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17650" y="1126582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Características do PHP</a:t>
            </a:r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B486F85C-1626-47E0-B79D-5E57CD8A1AE3}"/>
              </a:ext>
            </a:extLst>
          </p:cNvPr>
          <p:cNvSpPr txBox="1">
            <a:spLocks/>
          </p:cNvSpPr>
          <p:nvPr/>
        </p:nvSpPr>
        <p:spPr>
          <a:xfrm>
            <a:off x="2512739" y="4042592"/>
            <a:ext cx="15735371" cy="452822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Gratuito e com código aberto (Disponível em www.php.net)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“Roda” no servidor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Atualmente na versão 8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Ampla documentação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Comunidade muito ativa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Utilizado em milhões de sites</a:t>
            </a:r>
          </a:p>
        </p:txBody>
      </p:sp>
    </p:spTree>
    <p:extLst>
      <p:ext uri="{BB962C8B-B14F-4D97-AF65-F5344CB8AC3E}">
        <p14:creationId xmlns:p14="http://schemas.microsoft.com/office/powerpoint/2010/main" val="194934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8325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441450" y="1126582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Compatibilidade</a:t>
            </a:r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B486F85C-1626-47E0-B79D-5E57CD8A1AE3}"/>
              </a:ext>
            </a:extLst>
          </p:cNvPr>
          <p:cNvSpPr txBox="1">
            <a:spLocks/>
          </p:cNvSpPr>
          <p:nvPr/>
        </p:nvSpPr>
        <p:spPr>
          <a:xfrm>
            <a:off x="1974850" y="4179239"/>
            <a:ext cx="15735371" cy="529766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O PHP é compatível com uma ampla variedade de Bancos de Dados: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Wingdings" panose="05000000000000000000" pitchFamily="2" charset="2"/>
              <a:buChar char="Ø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MySQL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Wingdings" panose="05000000000000000000" pitchFamily="2" charset="2"/>
              <a:buChar char="Ø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PostgreSQL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Wingdings" panose="05000000000000000000" pitchFamily="2" charset="2"/>
              <a:buChar char="Ø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Oracle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Wingdings" panose="05000000000000000000" pitchFamily="2" charset="2"/>
              <a:buChar char="Ø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SQL Server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Entre outros . . .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Wingdings" panose="05000000000000000000" pitchFamily="2" charset="2"/>
              <a:buChar char="Ø"/>
            </a:pPr>
            <a:endParaRPr lang="pt-BR" sz="320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pic>
        <p:nvPicPr>
          <p:cNvPr id="78" name="Picture 2" descr="MySQL hospedado - Amazon RDS para MySQL - AWS">
            <a:extLst>
              <a:ext uri="{FF2B5EF4-FFF2-40B4-BE49-F238E27FC236}">
                <a16:creationId xmlns:a16="http://schemas.microsoft.com/office/drawing/2014/main" id="{AAA38D3D-DF52-49AB-A32C-8BF6A4A50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050" y="6407774"/>
            <a:ext cx="5266156" cy="271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27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1126582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Utilização</a:t>
            </a:r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307E48B6-BDF5-4D00-B80C-7C664D69E4E2}"/>
              </a:ext>
            </a:extLst>
          </p:cNvPr>
          <p:cNvSpPr txBox="1">
            <a:spLocks/>
          </p:cNvSpPr>
          <p:nvPr/>
        </p:nvSpPr>
        <p:spPr>
          <a:xfrm>
            <a:off x="1770838" y="2418575"/>
            <a:ext cx="17024752" cy="529766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Servidor Web Remoto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Provedor de hospedagem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endParaRPr lang="pt-BR" sz="32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Servidor Web Local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Windows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Linux</a:t>
            </a:r>
          </a:p>
          <a:p>
            <a:pPr marL="469900" indent="-457200" algn="just">
              <a:lnSpc>
                <a:spcPts val="594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	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MacOS</a:t>
            </a:r>
            <a:endParaRPr lang="pt-BR" sz="3200" kern="0" dirty="0"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pic>
        <p:nvPicPr>
          <p:cNvPr id="5130" name="Picture 10" descr="XAMPP png images | PNGWing">
            <a:extLst>
              <a:ext uri="{FF2B5EF4-FFF2-40B4-BE49-F238E27FC236}">
                <a16:creationId xmlns:a16="http://schemas.microsoft.com/office/drawing/2014/main" id="{0C567841-F5E0-4EC2-B4DA-F24B7D5DB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214" y="7834616"/>
            <a:ext cx="3891938" cy="247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Servidor Apache – Wikipédia, a enciclopédia livre">
            <a:extLst>
              <a:ext uri="{FF2B5EF4-FFF2-40B4-BE49-F238E27FC236}">
                <a16:creationId xmlns:a16="http://schemas.microsoft.com/office/drawing/2014/main" id="{F158C3E0-6803-44F1-AD04-0DD58B5D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5073283"/>
            <a:ext cx="34671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D96D4CA4-BA06-4497-A9E6-6B4724375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252" y="3462304"/>
            <a:ext cx="3490052" cy="1844336"/>
          </a:xfrm>
          <a:prstGeom prst="rect">
            <a:avLst/>
          </a:prstGeom>
        </p:spPr>
      </p:pic>
      <p:pic>
        <p:nvPicPr>
          <p:cNvPr id="82" name="Picture 2" descr="MySQL hospedado - Amazon RDS para MySQL - AWS">
            <a:extLst>
              <a:ext uri="{FF2B5EF4-FFF2-40B4-BE49-F238E27FC236}">
                <a16:creationId xmlns:a16="http://schemas.microsoft.com/office/drawing/2014/main" id="{F8B01FF2-8F00-47FA-A76F-7679853A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213" y="5691352"/>
            <a:ext cx="4638182" cy="23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12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1126582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Servidor local</a:t>
            </a:r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307E48B6-BDF5-4D00-B80C-7C664D69E4E2}"/>
              </a:ext>
            </a:extLst>
          </p:cNvPr>
          <p:cNvSpPr txBox="1">
            <a:spLocks/>
          </p:cNvSpPr>
          <p:nvPr/>
        </p:nvSpPr>
        <p:spPr>
          <a:xfrm>
            <a:off x="1770838" y="2418575"/>
            <a:ext cx="17024752" cy="4515403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XAMPP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 O X inicial identifica que esta ferramenta é multiplataforma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Windows, Linux e </a:t>
            </a:r>
            <a:r>
              <a:rPr lang="pt-BR" sz="3200" kern="0" dirty="0" err="1">
                <a:solidFill>
                  <a:srgbClr val="000000"/>
                </a:solidFill>
                <a:latin typeface="Montserrat"/>
                <a:cs typeface="Montserrat"/>
              </a:rPr>
              <a:t>MacOS</a:t>
            </a: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.</a:t>
            </a: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endParaRPr lang="pt-BR" sz="8800" kern="0" dirty="0">
              <a:solidFill>
                <a:srgbClr val="000000"/>
              </a:solidFill>
              <a:latin typeface="Montserrat"/>
              <a:cs typeface="Montserrat"/>
            </a:endParaRPr>
          </a:p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3200" kern="0" dirty="0">
                <a:solidFill>
                  <a:srgbClr val="000000"/>
                </a:solidFill>
                <a:latin typeface="Montserrat"/>
                <a:cs typeface="Montserrat"/>
              </a:rPr>
              <a:t> É um pacote com os principais servidores de código aberto do mercado, incluindo FTP, banco de dados MySQL e Apache com suporte as linguagens PHP e Perl.</a:t>
            </a:r>
          </a:p>
        </p:txBody>
      </p:sp>
      <p:pic>
        <p:nvPicPr>
          <p:cNvPr id="5130" name="Picture 10" descr="XAMPP png images | PNGWing">
            <a:extLst>
              <a:ext uri="{FF2B5EF4-FFF2-40B4-BE49-F238E27FC236}">
                <a16:creationId xmlns:a16="http://schemas.microsoft.com/office/drawing/2014/main" id="{0C567841-F5E0-4EC2-B4DA-F24B7D5DB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7402" y="2393920"/>
            <a:ext cx="3891938" cy="247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Servidor Apache – Wikipédia, a enciclopédia livre">
            <a:extLst>
              <a:ext uri="{FF2B5EF4-FFF2-40B4-BE49-F238E27FC236}">
                <a16:creationId xmlns:a16="http://schemas.microsoft.com/office/drawing/2014/main" id="{F158C3E0-6803-44F1-AD04-0DD58B5D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24" y="9154951"/>
            <a:ext cx="34671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D96D4CA4-BA06-4497-A9E6-6B4724375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558" y="8876278"/>
            <a:ext cx="3490052" cy="1844336"/>
          </a:xfrm>
          <a:prstGeom prst="rect">
            <a:avLst/>
          </a:prstGeom>
        </p:spPr>
      </p:pic>
      <p:pic>
        <p:nvPicPr>
          <p:cNvPr id="82" name="Picture 2" descr="MySQL hospedado - Amazon RDS para MySQL - AWS">
            <a:extLst>
              <a:ext uri="{FF2B5EF4-FFF2-40B4-BE49-F238E27FC236}">
                <a16:creationId xmlns:a16="http://schemas.microsoft.com/office/drawing/2014/main" id="{F8B01FF2-8F00-47FA-A76F-7679853A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8061115"/>
            <a:ext cx="4638182" cy="23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l - Wikipedia">
            <a:extLst>
              <a:ext uri="{FF2B5EF4-FFF2-40B4-BE49-F238E27FC236}">
                <a16:creationId xmlns:a16="http://schemas.microsoft.com/office/drawing/2014/main" id="{0D23BEA4-AB74-4124-988C-B6C905B1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280" y="87342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4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088" y="777875"/>
            <a:ext cx="0" cy="1466215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151492"/>
            <a:ext cx="20104100" cy="157480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57569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19340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81112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42885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04657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6428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28201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89973" y="9004961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57569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19340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81112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42885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04657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66428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28201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789973" y="9266733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957569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340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1112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42885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04657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66428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28201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789973" y="9528505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57569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219340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81112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742885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004657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66428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528201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89973" y="9790277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957569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219340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481112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742885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004657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6428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28201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789973" y="10052050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57569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219340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81112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742885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004657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66428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28201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789973" y="10313822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7569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219340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81112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42885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04657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66428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528201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789973" y="10575594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957569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9340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1112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42885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004657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266428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528201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9973" y="10837366"/>
            <a:ext cx="52705" cy="52705"/>
          </a:xfrm>
          <a:custGeom>
            <a:avLst/>
            <a:gdLst/>
            <a:ahLst/>
            <a:cxnLst/>
            <a:rect l="l" t="t" r="r" b="b"/>
            <a:pathLst>
              <a:path w="52705" h="52704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3">
            <a:extLst>
              <a:ext uri="{FF2B5EF4-FFF2-40B4-BE49-F238E27FC236}">
                <a16:creationId xmlns:a16="http://schemas.microsoft.com/office/drawing/2014/main" id="{0BCB4BF7-1C02-4670-98EB-A548B299ADD0}"/>
              </a:ext>
            </a:extLst>
          </p:cNvPr>
          <p:cNvGrpSpPr/>
          <p:nvPr/>
        </p:nvGrpSpPr>
        <p:grpSpPr>
          <a:xfrm>
            <a:off x="15364003" y="777875"/>
            <a:ext cx="3693223" cy="942975"/>
            <a:chOff x="15364003" y="1047088"/>
            <a:chExt cx="3693223" cy="942975"/>
          </a:xfrm>
        </p:grpSpPr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3868AD09-AF0B-4F1D-A41F-9DCB2B2C4082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B3F5ED2F-B76A-41C2-8455-631EDC272117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1">
            <a:extLst>
              <a:ext uri="{FF2B5EF4-FFF2-40B4-BE49-F238E27FC236}">
                <a16:creationId xmlns:a16="http://schemas.microsoft.com/office/drawing/2014/main" id="{1A8410D5-09A9-4E9A-8324-AE05DD12526F}"/>
              </a:ext>
            </a:extLst>
          </p:cNvPr>
          <p:cNvSpPr txBox="1">
            <a:spLocks/>
          </p:cNvSpPr>
          <p:nvPr/>
        </p:nvSpPr>
        <p:spPr>
          <a:xfrm>
            <a:off x="1509064" y="1126582"/>
            <a:ext cx="10328275" cy="76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ea typeface="+mj-ea"/>
                <a:cs typeface="Montserrat Light"/>
              </a:defRPr>
            </a:lvl1pPr>
          </a:lstStyle>
          <a:p>
            <a:pPr marL="12700" algn="just">
              <a:lnSpc>
                <a:spcPts val="5940"/>
              </a:lnSpc>
              <a:spcBef>
                <a:spcPts val="95"/>
              </a:spcBef>
            </a:pPr>
            <a:r>
              <a:rPr lang="pt-BR" sz="4950" b="1" kern="0" dirty="0">
                <a:solidFill>
                  <a:srgbClr val="000000"/>
                </a:solidFill>
                <a:latin typeface="Montserrat"/>
                <a:cs typeface="Montserrat"/>
              </a:rPr>
              <a:t>XAMPP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E3C04A-5D99-405B-A743-E0FC2586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2090743"/>
            <a:ext cx="12978760" cy="84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9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e87a52-0900-4487-98e7-9a488bd11b09" xsi:nil="true"/>
    <lcf76f155ced4ddcb4097134ff3c332f xmlns="e7505cef-1034-4d16-8cd1-84170d7ad2f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4CF7F08718D1E4CAD9EAD8C13023EC1" ma:contentTypeVersion="12" ma:contentTypeDescription="Crie um novo documento." ma:contentTypeScope="" ma:versionID="f338b739e6a5d88f35f839adc0dd67b9">
  <xsd:schema xmlns:xsd="http://www.w3.org/2001/XMLSchema" xmlns:xs="http://www.w3.org/2001/XMLSchema" xmlns:p="http://schemas.microsoft.com/office/2006/metadata/properties" xmlns:ns2="e7505cef-1034-4d16-8cd1-84170d7ad2f2" xmlns:ns3="d4e87a52-0900-4487-98e7-9a488bd11b09" targetNamespace="http://schemas.microsoft.com/office/2006/metadata/properties" ma:root="true" ma:fieldsID="fcc128c52f5f9c85b6a0fc90b72abaec" ns2:_="" ns3:_="">
    <xsd:import namespace="e7505cef-1034-4d16-8cd1-84170d7ad2f2"/>
    <xsd:import namespace="d4e87a52-0900-4487-98e7-9a488bd11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505cef-1034-4d16-8cd1-84170d7ad2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3bb9e50e-ce22-4fee-9d7c-9dfda410bf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e87a52-0900-4487-98e7-9a488bd11b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209bb7b-2aad-4b62-8f59-e32eb8b35526}" ma:internalName="TaxCatchAll" ma:showField="CatchAllData" ma:web="d4e87a52-0900-4487-98e7-9a488bd11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F35E67-04E6-4922-B19E-6681FBF95D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A42D19-56A1-4D0B-AB84-67451006DC5A}">
  <ds:schemaRefs>
    <ds:schemaRef ds:uri="e7505cef-1034-4d16-8cd1-84170d7ad2f2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d4e87a52-0900-4487-98e7-9a488bd11b0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E9BF25B-760A-4C70-863A-7D153FF7BF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505cef-1034-4d16-8cd1-84170d7ad2f2"/>
    <ds:schemaRef ds:uri="d4e87a52-0900-4487-98e7-9a488bd11b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7595</TotalTime>
  <Words>515</Words>
  <Application>Microsoft Office PowerPoint</Application>
  <PresentationFormat>Personalizar</PresentationFormat>
  <Paragraphs>107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Montserrat ExtraBold</vt:lpstr>
      <vt:lpstr>Arial</vt:lpstr>
      <vt:lpstr>Courier New</vt:lpstr>
      <vt:lpstr>Montserrat</vt:lpstr>
      <vt:lpstr>Montserrat Light</vt:lpstr>
      <vt:lpstr>Calibri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template_ppt_senaisp</dc:title>
  <dc:creator>carlos</dc:creator>
  <cp:lastModifiedBy>Instrutor</cp:lastModifiedBy>
  <cp:revision>192</cp:revision>
  <dcterms:created xsi:type="dcterms:W3CDTF">2021-08-24T16:20:14Z</dcterms:created>
  <dcterms:modified xsi:type="dcterms:W3CDTF">2024-10-20T18:38:00Z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2021-08-24T00:00:00Z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2021-08-24T00:00:00Z</vt:filetime>
  </property>
  <property fmtid="{D5CDD505-2E9C-101B-9397-08002B2CF9AE}" pid="5" name="ContentTypeId">
    <vt:lpwstr>0x01010094CF7F08718D1E4CAD9EAD8C13023EC1</vt:lpwstr>
  </property>
  <property fmtid="{D5CDD505-2E9C-101B-9397-08002B2CF9AE}" pid="6" name="MediaServiceImageTags">
    <vt:lpwstr/>
  </property>
</Properties>
</file>